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  <p:sldMasterId id="2147483677" r:id="rId5"/>
  </p:sldMasterIdLst>
  <p:notesMasterIdLst>
    <p:notesMasterId r:id="rId17"/>
  </p:notesMasterIdLst>
  <p:handoutMasterIdLst>
    <p:handoutMasterId r:id="rId18"/>
  </p:handoutMasterIdLst>
  <p:sldIdLst>
    <p:sldId id="445" r:id="rId6"/>
    <p:sldId id="446" r:id="rId7"/>
    <p:sldId id="452" r:id="rId8"/>
    <p:sldId id="454" r:id="rId9"/>
    <p:sldId id="455" r:id="rId10"/>
    <p:sldId id="2147480962" r:id="rId11"/>
    <p:sldId id="2147480961" r:id="rId12"/>
    <p:sldId id="456" r:id="rId13"/>
    <p:sldId id="2147480965" r:id="rId14"/>
    <p:sldId id="2147480966" r:id="rId15"/>
    <p:sldId id="214748096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2"/>
            <p14:sldId id="454"/>
            <p14:sldId id="455"/>
            <p14:sldId id="2147480962"/>
            <p14:sldId id="2147480961"/>
            <p14:sldId id="456"/>
            <p14:sldId id="2147480965"/>
            <p14:sldId id="2147480966"/>
            <p14:sldId id="2147480967"/>
          </p14:sldIdLst>
        </p14:section>
        <p14:section name="SA3 schedule last 2 F2F" id="{418D806F-4223-4DD1-9CB1-7C88DC2B1D4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F5C77"/>
    <a:srgbClr val="FF6600"/>
    <a:srgbClr val="B1D254"/>
    <a:srgbClr val="2A6EA8"/>
    <a:srgbClr val="FFFFFF"/>
    <a:srgbClr val="1A4669"/>
    <a:srgbClr val="C6D254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1100" y="2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C3C89C-AA97-456B-9D1A-2B9AE5FA4094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A8384A-C1CA-4752-901F-6620920AFC2E}">
      <dgm:prSet phldrT="[Text]" custT="1"/>
      <dgm:spPr/>
      <dgm:t>
        <a:bodyPr/>
        <a:lstStyle/>
        <a:p>
          <a:r>
            <a:rPr lang="en-US" sz="1200" dirty="0"/>
            <a:t>Ensure homogeneity across all SIDs</a:t>
          </a:r>
        </a:p>
      </dgm:t>
    </dgm:pt>
    <dgm:pt modelId="{E8A02C69-EB46-4DF6-81BD-8E45C7FE271F}" type="parTrans" cxnId="{D4F77C36-628D-4603-B957-4CCABBD9DB52}">
      <dgm:prSet/>
      <dgm:spPr/>
      <dgm:t>
        <a:bodyPr/>
        <a:lstStyle/>
        <a:p>
          <a:endParaRPr lang="en-US"/>
        </a:p>
      </dgm:t>
    </dgm:pt>
    <dgm:pt modelId="{92AA8773-AB98-4823-92CB-39953376DC29}" type="sibTrans" cxnId="{D4F77C36-628D-4603-B957-4CCABBD9DB52}">
      <dgm:prSet/>
      <dgm:spPr/>
      <dgm:t>
        <a:bodyPr/>
        <a:lstStyle/>
        <a:p>
          <a:endParaRPr lang="en-US"/>
        </a:p>
      </dgm:t>
    </dgm:pt>
    <dgm:pt modelId="{5BC4891B-66B8-4ADC-932D-9093C37E35DF}">
      <dgm:prSet phldrT="[Text]" custT="1"/>
      <dgm:spPr/>
      <dgm:t>
        <a:bodyPr/>
        <a:lstStyle/>
        <a:p>
          <a:r>
            <a:rPr lang="en-US" sz="1200" dirty="0"/>
            <a:t>6G Access Stratum Security SID</a:t>
          </a:r>
        </a:p>
      </dgm:t>
    </dgm:pt>
    <dgm:pt modelId="{AE232DB3-5931-4A90-AB43-AB2DE08BE28D}" type="parTrans" cxnId="{4117DD38-31D7-4FCF-972A-1D843513F1F6}">
      <dgm:prSet/>
      <dgm:spPr/>
      <dgm:t>
        <a:bodyPr/>
        <a:lstStyle/>
        <a:p>
          <a:endParaRPr lang="en-US"/>
        </a:p>
      </dgm:t>
    </dgm:pt>
    <dgm:pt modelId="{98F2D0E5-C83A-46F6-B7F6-69C31A9940C9}" type="sibTrans" cxnId="{4117DD38-31D7-4FCF-972A-1D843513F1F6}">
      <dgm:prSet/>
      <dgm:spPr/>
      <dgm:t>
        <a:bodyPr/>
        <a:lstStyle/>
        <a:p>
          <a:endParaRPr lang="en-US"/>
        </a:p>
      </dgm:t>
    </dgm:pt>
    <dgm:pt modelId="{141EFA11-DCCA-47F9-B7C3-BC93CAD3FB5D}">
      <dgm:prSet phldrT="[Text]" custT="1"/>
      <dgm:spPr/>
      <dgm:t>
        <a:bodyPr/>
        <a:lstStyle/>
        <a:p>
          <a:r>
            <a:rPr lang="en-US" sz="1200" dirty="0"/>
            <a:t>Avoid any contradiction among SIDs</a:t>
          </a:r>
        </a:p>
      </dgm:t>
    </dgm:pt>
    <dgm:pt modelId="{56F5C42C-B3E1-4162-B928-1D6EECA7F5D3}" type="parTrans" cxnId="{EBEDAD3A-6E3F-4938-BA80-30BEED04931B}">
      <dgm:prSet/>
      <dgm:spPr/>
      <dgm:t>
        <a:bodyPr/>
        <a:lstStyle/>
        <a:p>
          <a:endParaRPr lang="en-US"/>
        </a:p>
      </dgm:t>
    </dgm:pt>
    <dgm:pt modelId="{E0549D44-6D8C-44AB-AEBD-CBDC732110D2}" type="sibTrans" cxnId="{EBEDAD3A-6E3F-4938-BA80-30BEED04931B}">
      <dgm:prSet/>
      <dgm:spPr/>
      <dgm:t>
        <a:bodyPr/>
        <a:lstStyle/>
        <a:p>
          <a:endParaRPr lang="en-US"/>
        </a:p>
      </dgm:t>
    </dgm:pt>
    <dgm:pt modelId="{29A5D5FB-12A4-42F3-BAD8-E828F06CB927}">
      <dgm:prSet phldrT="[Text]" custT="1"/>
      <dgm:spPr/>
      <dgm:t>
        <a:bodyPr/>
        <a:lstStyle/>
        <a:p>
          <a:r>
            <a:rPr lang="en-US" sz="1200" dirty="0"/>
            <a:t>6G Primary Authentication Security SID </a:t>
          </a:r>
        </a:p>
      </dgm:t>
    </dgm:pt>
    <dgm:pt modelId="{79A14FC4-9E2F-406A-B7F5-048990C06C64}" type="parTrans" cxnId="{CF436ECA-0636-41CD-B8C4-100BFB534101}">
      <dgm:prSet/>
      <dgm:spPr/>
      <dgm:t>
        <a:bodyPr/>
        <a:lstStyle/>
        <a:p>
          <a:endParaRPr lang="en-US"/>
        </a:p>
      </dgm:t>
    </dgm:pt>
    <dgm:pt modelId="{927AC74F-D366-4699-9BC0-0127CB0CCAE7}" type="sibTrans" cxnId="{CF436ECA-0636-41CD-B8C4-100BFB534101}">
      <dgm:prSet/>
      <dgm:spPr/>
      <dgm:t>
        <a:bodyPr/>
        <a:lstStyle/>
        <a:p>
          <a:endParaRPr lang="en-US"/>
        </a:p>
      </dgm:t>
    </dgm:pt>
    <dgm:pt modelId="{FDF7B9D8-FCD5-4DF9-ABFA-50EABFBE6C8A}">
      <dgm:prSet phldrT="[Text]"/>
      <dgm:spPr/>
      <dgm:t>
        <a:bodyPr/>
        <a:lstStyle/>
        <a:p>
          <a:r>
            <a:rPr lang="en-US" dirty="0"/>
            <a:t>Review of TRs in every meeting</a:t>
          </a:r>
        </a:p>
      </dgm:t>
    </dgm:pt>
    <dgm:pt modelId="{D1999495-A879-453E-A853-915D5745448A}" type="parTrans" cxnId="{69876DF4-1AFC-4CC9-9765-12DCD09058A4}">
      <dgm:prSet/>
      <dgm:spPr/>
      <dgm:t>
        <a:bodyPr/>
        <a:lstStyle/>
        <a:p>
          <a:endParaRPr lang="en-US"/>
        </a:p>
      </dgm:t>
    </dgm:pt>
    <dgm:pt modelId="{C6834163-6519-4367-BCA5-5727516597F8}" type="sibTrans" cxnId="{69876DF4-1AFC-4CC9-9765-12DCD09058A4}">
      <dgm:prSet/>
      <dgm:spPr/>
      <dgm:t>
        <a:bodyPr/>
        <a:lstStyle/>
        <a:p>
          <a:endParaRPr lang="en-US"/>
        </a:p>
      </dgm:t>
    </dgm:pt>
    <dgm:pt modelId="{BE35C2E1-7228-4E1D-8B7E-D9F610BADFCD}">
      <dgm:prSet phldrT="[Text]" custT="1"/>
      <dgm:spPr/>
      <dgm:t>
        <a:bodyPr/>
        <a:lstStyle/>
        <a:p>
          <a:r>
            <a:rPr lang="en-US" sz="1200" dirty="0"/>
            <a:t>6G Core Network Security</a:t>
          </a:r>
        </a:p>
      </dgm:t>
    </dgm:pt>
    <dgm:pt modelId="{47C06BBD-D498-497B-A83E-CE741571F464}" type="parTrans" cxnId="{A4679705-8A16-46E7-B980-037C6F1AF0AD}">
      <dgm:prSet/>
      <dgm:spPr/>
      <dgm:t>
        <a:bodyPr/>
        <a:lstStyle/>
        <a:p>
          <a:endParaRPr lang="en-US"/>
        </a:p>
      </dgm:t>
    </dgm:pt>
    <dgm:pt modelId="{BDE90AC3-B955-4682-8BBB-C5414E2BA918}" type="sibTrans" cxnId="{A4679705-8A16-46E7-B980-037C6F1AF0AD}">
      <dgm:prSet/>
      <dgm:spPr/>
      <dgm:t>
        <a:bodyPr/>
        <a:lstStyle/>
        <a:p>
          <a:endParaRPr lang="en-US"/>
        </a:p>
      </dgm:t>
    </dgm:pt>
    <dgm:pt modelId="{03A207CD-1F22-4C90-A01D-C8B8BC877240}">
      <dgm:prSet phldrT="[Text]"/>
      <dgm:spPr/>
      <dgm:t>
        <a:bodyPr/>
        <a:lstStyle/>
        <a:p>
          <a:r>
            <a:rPr lang="en-US" dirty="0"/>
            <a:t>Reference to latest RFCs</a:t>
          </a:r>
        </a:p>
      </dgm:t>
    </dgm:pt>
    <dgm:pt modelId="{A7AF3C7D-83B0-49E1-87E6-B333C52706DA}" type="parTrans" cxnId="{E34BF52B-0B1C-4A41-A5EB-78DEEA7243E3}">
      <dgm:prSet/>
      <dgm:spPr/>
      <dgm:t>
        <a:bodyPr/>
        <a:lstStyle/>
        <a:p>
          <a:endParaRPr lang="en-US"/>
        </a:p>
      </dgm:t>
    </dgm:pt>
    <dgm:pt modelId="{486477D2-C964-422E-BE4D-8DBF9CAC7B57}" type="sibTrans" cxnId="{E34BF52B-0B1C-4A41-A5EB-78DEEA7243E3}">
      <dgm:prSet/>
      <dgm:spPr/>
      <dgm:t>
        <a:bodyPr/>
        <a:lstStyle/>
        <a:p>
          <a:endParaRPr lang="en-US"/>
        </a:p>
      </dgm:t>
    </dgm:pt>
    <dgm:pt modelId="{6F44C20B-FCB2-421C-883A-0E14620EF917}">
      <dgm:prSet phldrT="[Text]" custT="1"/>
      <dgm:spPr/>
      <dgm:t>
        <a:bodyPr/>
        <a:lstStyle/>
        <a:p>
          <a:pPr>
            <a:buFontTx/>
            <a:buNone/>
          </a:pPr>
          <a:r>
            <a:rPr lang="en-US" sz="1200" dirty="0"/>
            <a:t>6G Non Access Stratum Security SID </a:t>
          </a:r>
        </a:p>
      </dgm:t>
    </dgm:pt>
    <dgm:pt modelId="{C79AE04F-1ED3-4B9C-81E5-144C3CE14EB8}" type="parTrans" cxnId="{BBE5DE6E-6876-4D5C-AC8D-11722C473043}">
      <dgm:prSet/>
      <dgm:spPr/>
      <dgm:t>
        <a:bodyPr/>
        <a:lstStyle/>
        <a:p>
          <a:endParaRPr lang="en-US"/>
        </a:p>
      </dgm:t>
    </dgm:pt>
    <dgm:pt modelId="{92452197-8220-4BBB-924F-0DF6557625D8}" type="sibTrans" cxnId="{BBE5DE6E-6876-4D5C-AC8D-11722C473043}">
      <dgm:prSet/>
      <dgm:spPr/>
      <dgm:t>
        <a:bodyPr/>
        <a:lstStyle/>
        <a:p>
          <a:endParaRPr lang="en-US"/>
        </a:p>
      </dgm:t>
    </dgm:pt>
    <dgm:pt modelId="{C3B807F4-778E-416C-A9C2-445D546EBC5E}" type="pres">
      <dgm:prSet presAssocID="{CCC3C89C-AA97-456B-9D1A-2B9AE5FA409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6E18133-191A-4263-BA1D-5181258D127E}" type="pres">
      <dgm:prSet presAssocID="{CCC3C89C-AA97-456B-9D1A-2B9AE5FA4094}" presName="children" presStyleCnt="0"/>
      <dgm:spPr/>
    </dgm:pt>
    <dgm:pt modelId="{A90065BD-9B85-4897-B17F-0351734F27CF}" type="pres">
      <dgm:prSet presAssocID="{CCC3C89C-AA97-456B-9D1A-2B9AE5FA4094}" presName="child1group" presStyleCnt="0"/>
      <dgm:spPr/>
    </dgm:pt>
    <dgm:pt modelId="{495DD1A2-5293-4DAE-8758-867255AE40E5}" type="pres">
      <dgm:prSet presAssocID="{CCC3C89C-AA97-456B-9D1A-2B9AE5FA4094}" presName="child1" presStyleLbl="bgAcc1" presStyleIdx="0" presStyleCnt="4" custScaleX="110308"/>
      <dgm:spPr/>
    </dgm:pt>
    <dgm:pt modelId="{7AE7770C-54CE-4FD3-8132-60399F767AD1}" type="pres">
      <dgm:prSet presAssocID="{CCC3C89C-AA97-456B-9D1A-2B9AE5FA4094}" presName="child1Text" presStyleLbl="bgAcc1" presStyleIdx="0" presStyleCnt="4">
        <dgm:presLayoutVars>
          <dgm:bulletEnabled val="1"/>
        </dgm:presLayoutVars>
      </dgm:prSet>
      <dgm:spPr/>
    </dgm:pt>
    <dgm:pt modelId="{57B59253-3DE5-482A-80A5-6860EA5F8D0B}" type="pres">
      <dgm:prSet presAssocID="{CCC3C89C-AA97-456B-9D1A-2B9AE5FA4094}" presName="child2group" presStyleCnt="0"/>
      <dgm:spPr/>
    </dgm:pt>
    <dgm:pt modelId="{E38C0215-D6ED-45D3-A4FE-ACCAC6850BF0}" type="pres">
      <dgm:prSet presAssocID="{CCC3C89C-AA97-456B-9D1A-2B9AE5FA4094}" presName="child2" presStyleLbl="bgAcc1" presStyleIdx="1" presStyleCnt="4"/>
      <dgm:spPr/>
    </dgm:pt>
    <dgm:pt modelId="{2E39C93D-0F00-408A-9152-972E231AABAF}" type="pres">
      <dgm:prSet presAssocID="{CCC3C89C-AA97-456B-9D1A-2B9AE5FA4094}" presName="child2Text" presStyleLbl="bgAcc1" presStyleIdx="1" presStyleCnt="4">
        <dgm:presLayoutVars>
          <dgm:bulletEnabled val="1"/>
        </dgm:presLayoutVars>
      </dgm:prSet>
      <dgm:spPr/>
    </dgm:pt>
    <dgm:pt modelId="{25D8DD89-F87B-434D-92D7-80787FC5D01F}" type="pres">
      <dgm:prSet presAssocID="{CCC3C89C-AA97-456B-9D1A-2B9AE5FA4094}" presName="child3group" presStyleCnt="0"/>
      <dgm:spPr/>
    </dgm:pt>
    <dgm:pt modelId="{050E4B58-251F-450D-81FE-605F9B6B7830}" type="pres">
      <dgm:prSet presAssocID="{CCC3C89C-AA97-456B-9D1A-2B9AE5FA4094}" presName="child3" presStyleLbl="bgAcc1" presStyleIdx="2" presStyleCnt="4"/>
      <dgm:spPr/>
    </dgm:pt>
    <dgm:pt modelId="{65B7999E-12F9-43E6-A9CB-DA3560CE6F45}" type="pres">
      <dgm:prSet presAssocID="{CCC3C89C-AA97-456B-9D1A-2B9AE5FA4094}" presName="child3Text" presStyleLbl="bgAcc1" presStyleIdx="2" presStyleCnt="4">
        <dgm:presLayoutVars>
          <dgm:bulletEnabled val="1"/>
        </dgm:presLayoutVars>
      </dgm:prSet>
      <dgm:spPr/>
    </dgm:pt>
    <dgm:pt modelId="{65EE7D80-E367-4FA8-9A3A-9D786A38EEBA}" type="pres">
      <dgm:prSet presAssocID="{CCC3C89C-AA97-456B-9D1A-2B9AE5FA4094}" presName="child4group" presStyleCnt="0"/>
      <dgm:spPr/>
    </dgm:pt>
    <dgm:pt modelId="{1C71F43C-03C2-4F33-BC9C-C9BF610E18EC}" type="pres">
      <dgm:prSet presAssocID="{CCC3C89C-AA97-456B-9D1A-2B9AE5FA4094}" presName="child4" presStyleLbl="bgAcc1" presStyleIdx="3" presStyleCnt="4" custScaleX="114734" custLinFactNeighborX="-24215" custLinFactNeighborY="-24031"/>
      <dgm:spPr/>
    </dgm:pt>
    <dgm:pt modelId="{FAB59973-0765-4FF4-9398-AC8E6BFE3F56}" type="pres">
      <dgm:prSet presAssocID="{CCC3C89C-AA97-456B-9D1A-2B9AE5FA4094}" presName="child4Text" presStyleLbl="bgAcc1" presStyleIdx="3" presStyleCnt="4">
        <dgm:presLayoutVars>
          <dgm:bulletEnabled val="1"/>
        </dgm:presLayoutVars>
      </dgm:prSet>
      <dgm:spPr/>
    </dgm:pt>
    <dgm:pt modelId="{5662F57B-939C-48E0-B765-4B185181DC6F}" type="pres">
      <dgm:prSet presAssocID="{CCC3C89C-AA97-456B-9D1A-2B9AE5FA4094}" presName="childPlaceholder" presStyleCnt="0"/>
      <dgm:spPr/>
    </dgm:pt>
    <dgm:pt modelId="{9006F562-1522-4A9A-87BF-6FEEBA7B4108}" type="pres">
      <dgm:prSet presAssocID="{CCC3C89C-AA97-456B-9D1A-2B9AE5FA4094}" presName="circle" presStyleCnt="0"/>
      <dgm:spPr/>
    </dgm:pt>
    <dgm:pt modelId="{1817DBB3-5511-4251-9B26-056FB108E3A8}" type="pres">
      <dgm:prSet presAssocID="{CCC3C89C-AA97-456B-9D1A-2B9AE5FA409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C6D7A03-F17D-4A58-8EEB-BA84670F2B93}" type="pres">
      <dgm:prSet presAssocID="{CCC3C89C-AA97-456B-9D1A-2B9AE5FA4094}" presName="quadrant2" presStyleLbl="node1" presStyleIdx="1" presStyleCnt="4" custLinFactNeighborX="-2309" custLinFactNeighborY="2960">
        <dgm:presLayoutVars>
          <dgm:chMax val="1"/>
          <dgm:bulletEnabled val="1"/>
        </dgm:presLayoutVars>
      </dgm:prSet>
      <dgm:spPr/>
    </dgm:pt>
    <dgm:pt modelId="{F9105A9C-80D5-493C-A103-64D966761659}" type="pres">
      <dgm:prSet presAssocID="{CCC3C89C-AA97-456B-9D1A-2B9AE5FA409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E9630AF3-0094-40C2-B388-1CAADA0D6BE9}" type="pres">
      <dgm:prSet presAssocID="{CCC3C89C-AA97-456B-9D1A-2B9AE5FA409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BA37700-8D54-465A-BADE-39BD732073DC}" type="pres">
      <dgm:prSet presAssocID="{CCC3C89C-AA97-456B-9D1A-2B9AE5FA4094}" presName="quadrantPlaceholder" presStyleCnt="0"/>
      <dgm:spPr/>
    </dgm:pt>
    <dgm:pt modelId="{55051BB8-835D-4320-A061-285D82550584}" type="pres">
      <dgm:prSet presAssocID="{CCC3C89C-AA97-456B-9D1A-2B9AE5FA4094}" presName="center1" presStyleLbl="fgShp" presStyleIdx="0" presStyleCnt="2"/>
      <dgm:spPr/>
    </dgm:pt>
    <dgm:pt modelId="{A5E1A768-2F81-4E12-BDE1-714028AA0FC9}" type="pres">
      <dgm:prSet presAssocID="{CCC3C89C-AA97-456B-9D1A-2B9AE5FA4094}" presName="center2" presStyleLbl="fgShp" presStyleIdx="1" presStyleCnt="2"/>
      <dgm:spPr/>
    </dgm:pt>
  </dgm:ptLst>
  <dgm:cxnLst>
    <dgm:cxn modelId="{A4679705-8A16-46E7-B980-037C6F1AF0AD}" srcId="{FDF7B9D8-FCD5-4DF9-ABFA-50EABFBE6C8A}" destId="{BE35C2E1-7228-4E1D-8B7E-D9F610BADFCD}" srcOrd="0" destOrd="0" parTransId="{47C06BBD-D498-497B-A83E-CE741571F464}" sibTransId="{BDE90AC3-B955-4682-8BBB-C5414E2BA918}"/>
    <dgm:cxn modelId="{E34BF52B-0B1C-4A41-A5EB-78DEEA7243E3}" srcId="{CCC3C89C-AA97-456B-9D1A-2B9AE5FA4094}" destId="{03A207CD-1F22-4C90-A01D-C8B8BC877240}" srcOrd="3" destOrd="0" parTransId="{A7AF3C7D-83B0-49E1-87E6-B333C52706DA}" sibTransId="{486477D2-C964-422E-BE4D-8DBF9CAC7B57}"/>
    <dgm:cxn modelId="{4490BE2D-9171-49DF-90FB-040EBAF563EF}" type="presOf" srcId="{44A8384A-C1CA-4752-901F-6620920AFC2E}" destId="{1817DBB3-5511-4251-9B26-056FB108E3A8}" srcOrd="0" destOrd="0" presId="urn:microsoft.com/office/officeart/2005/8/layout/cycle4"/>
    <dgm:cxn modelId="{B6F3BE2D-CE01-43BB-BECF-5A12D5F2FE6A}" type="presOf" srcId="{BE35C2E1-7228-4E1D-8B7E-D9F610BADFCD}" destId="{65B7999E-12F9-43E6-A9CB-DA3560CE6F45}" srcOrd="1" destOrd="0" presId="urn:microsoft.com/office/officeart/2005/8/layout/cycle4"/>
    <dgm:cxn modelId="{D4F77C36-628D-4603-B957-4CCABBD9DB52}" srcId="{CCC3C89C-AA97-456B-9D1A-2B9AE5FA4094}" destId="{44A8384A-C1CA-4752-901F-6620920AFC2E}" srcOrd="0" destOrd="0" parTransId="{E8A02C69-EB46-4DF6-81BD-8E45C7FE271F}" sibTransId="{92AA8773-AB98-4823-92CB-39953376DC29}"/>
    <dgm:cxn modelId="{4117DD38-31D7-4FCF-972A-1D843513F1F6}" srcId="{44A8384A-C1CA-4752-901F-6620920AFC2E}" destId="{5BC4891B-66B8-4ADC-932D-9093C37E35DF}" srcOrd="0" destOrd="0" parTransId="{AE232DB3-5931-4A90-AB43-AB2DE08BE28D}" sibTransId="{98F2D0E5-C83A-46F6-B7F6-69C31A9940C9}"/>
    <dgm:cxn modelId="{EBEDAD3A-6E3F-4938-BA80-30BEED04931B}" srcId="{CCC3C89C-AA97-456B-9D1A-2B9AE5FA4094}" destId="{141EFA11-DCCA-47F9-B7C3-BC93CAD3FB5D}" srcOrd="1" destOrd="0" parTransId="{56F5C42C-B3E1-4162-B928-1D6EECA7F5D3}" sibTransId="{E0549D44-6D8C-44AB-AEBD-CBDC732110D2}"/>
    <dgm:cxn modelId="{A1B1453D-122D-4E8F-B2FC-87C3FD57307E}" type="presOf" srcId="{5BC4891B-66B8-4ADC-932D-9093C37E35DF}" destId="{7AE7770C-54CE-4FD3-8132-60399F767AD1}" srcOrd="1" destOrd="0" presId="urn:microsoft.com/office/officeart/2005/8/layout/cycle4"/>
    <dgm:cxn modelId="{F2931340-37DA-480B-AC12-035A33FEB5F1}" type="presOf" srcId="{141EFA11-DCCA-47F9-B7C3-BC93CAD3FB5D}" destId="{AC6D7A03-F17D-4A58-8EEB-BA84670F2B93}" srcOrd="0" destOrd="0" presId="urn:microsoft.com/office/officeart/2005/8/layout/cycle4"/>
    <dgm:cxn modelId="{BBE5DE6E-6876-4D5C-AC8D-11722C473043}" srcId="{03A207CD-1F22-4C90-A01D-C8B8BC877240}" destId="{6F44C20B-FCB2-421C-883A-0E14620EF917}" srcOrd="0" destOrd="0" parTransId="{C79AE04F-1ED3-4B9C-81E5-144C3CE14EB8}" sibTransId="{92452197-8220-4BBB-924F-0DF6557625D8}"/>
    <dgm:cxn modelId="{5478D070-9341-4802-AD51-5950AD59E488}" type="presOf" srcId="{CCC3C89C-AA97-456B-9D1A-2B9AE5FA4094}" destId="{C3B807F4-778E-416C-A9C2-445D546EBC5E}" srcOrd="0" destOrd="0" presId="urn:microsoft.com/office/officeart/2005/8/layout/cycle4"/>
    <dgm:cxn modelId="{31701F76-F864-49CA-A3A0-00ADBEC53108}" type="presOf" srcId="{29A5D5FB-12A4-42F3-BAD8-E828F06CB927}" destId="{E38C0215-D6ED-45D3-A4FE-ACCAC6850BF0}" srcOrd="0" destOrd="0" presId="urn:microsoft.com/office/officeart/2005/8/layout/cycle4"/>
    <dgm:cxn modelId="{C74B7279-D681-402A-8804-FE91486D1286}" type="presOf" srcId="{6F44C20B-FCB2-421C-883A-0E14620EF917}" destId="{FAB59973-0765-4FF4-9398-AC8E6BFE3F56}" srcOrd="1" destOrd="0" presId="urn:microsoft.com/office/officeart/2005/8/layout/cycle4"/>
    <dgm:cxn modelId="{05D5AE7D-3506-4738-AE61-BD621409789A}" type="presOf" srcId="{29A5D5FB-12A4-42F3-BAD8-E828F06CB927}" destId="{2E39C93D-0F00-408A-9152-972E231AABAF}" srcOrd="1" destOrd="0" presId="urn:microsoft.com/office/officeart/2005/8/layout/cycle4"/>
    <dgm:cxn modelId="{34DE2DAA-172E-466F-AA33-9A0789020A68}" type="presOf" srcId="{BE35C2E1-7228-4E1D-8B7E-D9F610BADFCD}" destId="{050E4B58-251F-450D-81FE-605F9B6B7830}" srcOrd="0" destOrd="0" presId="urn:microsoft.com/office/officeart/2005/8/layout/cycle4"/>
    <dgm:cxn modelId="{CF436ECA-0636-41CD-B8C4-100BFB534101}" srcId="{141EFA11-DCCA-47F9-B7C3-BC93CAD3FB5D}" destId="{29A5D5FB-12A4-42F3-BAD8-E828F06CB927}" srcOrd="0" destOrd="0" parTransId="{79A14FC4-9E2F-406A-B7F5-048990C06C64}" sibTransId="{927AC74F-D366-4699-9BC0-0127CB0CCAE7}"/>
    <dgm:cxn modelId="{C9CACED4-DC3B-4A1A-9D09-E33A881B5CB8}" type="presOf" srcId="{5BC4891B-66B8-4ADC-932D-9093C37E35DF}" destId="{495DD1A2-5293-4DAE-8758-867255AE40E5}" srcOrd="0" destOrd="0" presId="urn:microsoft.com/office/officeart/2005/8/layout/cycle4"/>
    <dgm:cxn modelId="{69876DF4-1AFC-4CC9-9765-12DCD09058A4}" srcId="{CCC3C89C-AA97-456B-9D1A-2B9AE5FA4094}" destId="{FDF7B9D8-FCD5-4DF9-ABFA-50EABFBE6C8A}" srcOrd="2" destOrd="0" parTransId="{D1999495-A879-453E-A853-915D5745448A}" sibTransId="{C6834163-6519-4367-BCA5-5727516597F8}"/>
    <dgm:cxn modelId="{B4235EF8-7715-4575-819C-87B8A8B1CC02}" type="presOf" srcId="{6F44C20B-FCB2-421C-883A-0E14620EF917}" destId="{1C71F43C-03C2-4F33-BC9C-C9BF610E18EC}" srcOrd="0" destOrd="0" presId="urn:microsoft.com/office/officeart/2005/8/layout/cycle4"/>
    <dgm:cxn modelId="{52BF3AF9-0165-49D6-9986-18573647CB15}" type="presOf" srcId="{FDF7B9D8-FCD5-4DF9-ABFA-50EABFBE6C8A}" destId="{F9105A9C-80D5-493C-A103-64D966761659}" srcOrd="0" destOrd="0" presId="urn:microsoft.com/office/officeart/2005/8/layout/cycle4"/>
    <dgm:cxn modelId="{016422FA-E110-453F-814E-F4C60381FB63}" type="presOf" srcId="{03A207CD-1F22-4C90-A01D-C8B8BC877240}" destId="{E9630AF3-0094-40C2-B388-1CAADA0D6BE9}" srcOrd="0" destOrd="0" presId="urn:microsoft.com/office/officeart/2005/8/layout/cycle4"/>
    <dgm:cxn modelId="{53F406A2-06A5-489E-AF4C-166C9C8BD447}" type="presParOf" srcId="{C3B807F4-778E-416C-A9C2-445D546EBC5E}" destId="{96E18133-191A-4263-BA1D-5181258D127E}" srcOrd="0" destOrd="0" presId="urn:microsoft.com/office/officeart/2005/8/layout/cycle4"/>
    <dgm:cxn modelId="{98DE64C5-185D-483B-BDEF-BA8B79AC7641}" type="presParOf" srcId="{96E18133-191A-4263-BA1D-5181258D127E}" destId="{A90065BD-9B85-4897-B17F-0351734F27CF}" srcOrd="0" destOrd="0" presId="urn:microsoft.com/office/officeart/2005/8/layout/cycle4"/>
    <dgm:cxn modelId="{DC84069B-1958-4951-8F98-8D5580909F6B}" type="presParOf" srcId="{A90065BD-9B85-4897-B17F-0351734F27CF}" destId="{495DD1A2-5293-4DAE-8758-867255AE40E5}" srcOrd="0" destOrd="0" presId="urn:microsoft.com/office/officeart/2005/8/layout/cycle4"/>
    <dgm:cxn modelId="{E0616869-F978-4942-8F50-A0BE45157300}" type="presParOf" srcId="{A90065BD-9B85-4897-B17F-0351734F27CF}" destId="{7AE7770C-54CE-4FD3-8132-60399F767AD1}" srcOrd="1" destOrd="0" presId="urn:microsoft.com/office/officeart/2005/8/layout/cycle4"/>
    <dgm:cxn modelId="{7D01AA8F-1C85-4B6F-9F68-033B1BD59792}" type="presParOf" srcId="{96E18133-191A-4263-BA1D-5181258D127E}" destId="{57B59253-3DE5-482A-80A5-6860EA5F8D0B}" srcOrd="1" destOrd="0" presId="urn:microsoft.com/office/officeart/2005/8/layout/cycle4"/>
    <dgm:cxn modelId="{4891D752-1A0D-4980-83B4-85D491ADDA1B}" type="presParOf" srcId="{57B59253-3DE5-482A-80A5-6860EA5F8D0B}" destId="{E38C0215-D6ED-45D3-A4FE-ACCAC6850BF0}" srcOrd="0" destOrd="0" presId="urn:microsoft.com/office/officeart/2005/8/layout/cycle4"/>
    <dgm:cxn modelId="{D9F1B08F-BBE4-46B3-86AF-B9B68C1D5139}" type="presParOf" srcId="{57B59253-3DE5-482A-80A5-6860EA5F8D0B}" destId="{2E39C93D-0F00-408A-9152-972E231AABAF}" srcOrd="1" destOrd="0" presId="urn:microsoft.com/office/officeart/2005/8/layout/cycle4"/>
    <dgm:cxn modelId="{70DA51E8-E08E-4795-BAD3-623281D3AF1D}" type="presParOf" srcId="{96E18133-191A-4263-BA1D-5181258D127E}" destId="{25D8DD89-F87B-434D-92D7-80787FC5D01F}" srcOrd="2" destOrd="0" presId="urn:microsoft.com/office/officeart/2005/8/layout/cycle4"/>
    <dgm:cxn modelId="{1B1142ED-9E3F-4B06-BE08-98433F99DA0D}" type="presParOf" srcId="{25D8DD89-F87B-434D-92D7-80787FC5D01F}" destId="{050E4B58-251F-450D-81FE-605F9B6B7830}" srcOrd="0" destOrd="0" presId="urn:microsoft.com/office/officeart/2005/8/layout/cycle4"/>
    <dgm:cxn modelId="{32037178-EA07-45A6-8C3E-B4F14A9C0B2B}" type="presParOf" srcId="{25D8DD89-F87B-434D-92D7-80787FC5D01F}" destId="{65B7999E-12F9-43E6-A9CB-DA3560CE6F45}" srcOrd="1" destOrd="0" presId="urn:microsoft.com/office/officeart/2005/8/layout/cycle4"/>
    <dgm:cxn modelId="{125B5A46-D1DC-4B48-AAB2-AB5D280E5294}" type="presParOf" srcId="{96E18133-191A-4263-BA1D-5181258D127E}" destId="{65EE7D80-E367-4FA8-9A3A-9D786A38EEBA}" srcOrd="3" destOrd="0" presId="urn:microsoft.com/office/officeart/2005/8/layout/cycle4"/>
    <dgm:cxn modelId="{8B151CB7-53B9-4554-B200-788F8E30A2B3}" type="presParOf" srcId="{65EE7D80-E367-4FA8-9A3A-9D786A38EEBA}" destId="{1C71F43C-03C2-4F33-BC9C-C9BF610E18EC}" srcOrd="0" destOrd="0" presId="urn:microsoft.com/office/officeart/2005/8/layout/cycle4"/>
    <dgm:cxn modelId="{34B17D7F-BE8A-49B6-B955-0853BD95646A}" type="presParOf" srcId="{65EE7D80-E367-4FA8-9A3A-9D786A38EEBA}" destId="{FAB59973-0765-4FF4-9398-AC8E6BFE3F56}" srcOrd="1" destOrd="0" presId="urn:microsoft.com/office/officeart/2005/8/layout/cycle4"/>
    <dgm:cxn modelId="{7F39FE0F-8032-46AA-9F14-AE6DFF3412A9}" type="presParOf" srcId="{96E18133-191A-4263-BA1D-5181258D127E}" destId="{5662F57B-939C-48E0-B765-4B185181DC6F}" srcOrd="4" destOrd="0" presId="urn:microsoft.com/office/officeart/2005/8/layout/cycle4"/>
    <dgm:cxn modelId="{ADE7F92A-00AE-425B-810C-A7BE5C0D6D9F}" type="presParOf" srcId="{C3B807F4-778E-416C-A9C2-445D546EBC5E}" destId="{9006F562-1522-4A9A-87BF-6FEEBA7B4108}" srcOrd="1" destOrd="0" presId="urn:microsoft.com/office/officeart/2005/8/layout/cycle4"/>
    <dgm:cxn modelId="{82D4CF94-2D48-44B3-91CC-BEFE6DF7A142}" type="presParOf" srcId="{9006F562-1522-4A9A-87BF-6FEEBA7B4108}" destId="{1817DBB3-5511-4251-9B26-056FB108E3A8}" srcOrd="0" destOrd="0" presId="urn:microsoft.com/office/officeart/2005/8/layout/cycle4"/>
    <dgm:cxn modelId="{DFC2F5F3-E83C-4444-9C0B-21F7E69313C8}" type="presParOf" srcId="{9006F562-1522-4A9A-87BF-6FEEBA7B4108}" destId="{AC6D7A03-F17D-4A58-8EEB-BA84670F2B93}" srcOrd="1" destOrd="0" presId="urn:microsoft.com/office/officeart/2005/8/layout/cycle4"/>
    <dgm:cxn modelId="{4F55C02F-AA73-441D-BABB-3B2440E21FC8}" type="presParOf" srcId="{9006F562-1522-4A9A-87BF-6FEEBA7B4108}" destId="{F9105A9C-80D5-493C-A103-64D966761659}" srcOrd="2" destOrd="0" presId="urn:microsoft.com/office/officeart/2005/8/layout/cycle4"/>
    <dgm:cxn modelId="{44E87CDD-DFAD-47CB-AED8-64C47D5DD2F3}" type="presParOf" srcId="{9006F562-1522-4A9A-87BF-6FEEBA7B4108}" destId="{E9630AF3-0094-40C2-B388-1CAADA0D6BE9}" srcOrd="3" destOrd="0" presId="urn:microsoft.com/office/officeart/2005/8/layout/cycle4"/>
    <dgm:cxn modelId="{8B766FC6-AEBB-4B7C-B9C6-3B2958B58A6F}" type="presParOf" srcId="{9006F562-1522-4A9A-87BF-6FEEBA7B4108}" destId="{4BA37700-8D54-465A-BADE-39BD732073DC}" srcOrd="4" destOrd="0" presId="urn:microsoft.com/office/officeart/2005/8/layout/cycle4"/>
    <dgm:cxn modelId="{95C6121F-1136-45B5-969E-1421A4540B1D}" type="presParOf" srcId="{C3B807F4-778E-416C-A9C2-445D546EBC5E}" destId="{55051BB8-835D-4320-A061-285D82550584}" srcOrd="2" destOrd="0" presId="urn:microsoft.com/office/officeart/2005/8/layout/cycle4"/>
    <dgm:cxn modelId="{92F4B0CA-D0F9-4BB2-A99C-38267CFBAB96}" type="presParOf" srcId="{C3B807F4-778E-416C-A9C2-445D546EBC5E}" destId="{A5E1A768-2F81-4E12-BDE1-714028AA0FC9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E4B58-251F-450D-81FE-605F9B6B7830}">
      <dsp:nvSpPr>
        <dsp:cNvPr id="0" name=""/>
        <dsp:cNvSpPr/>
      </dsp:nvSpPr>
      <dsp:spPr>
        <a:xfrm>
          <a:off x="4535956" y="1842346"/>
          <a:ext cx="1338410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Core Network Security</a:t>
          </a:r>
        </a:p>
      </dsp:txBody>
      <dsp:txXfrm>
        <a:off x="4956524" y="2078138"/>
        <a:ext cx="898797" cy="612149"/>
      </dsp:txXfrm>
    </dsp:sp>
    <dsp:sp modelId="{1C71F43C-03C2-4F33-BC9C-C9BF610E18EC}">
      <dsp:nvSpPr>
        <dsp:cNvPr id="0" name=""/>
        <dsp:cNvSpPr/>
      </dsp:nvSpPr>
      <dsp:spPr>
        <a:xfrm>
          <a:off x="1929537" y="1634000"/>
          <a:ext cx="1535611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en-US" sz="1200" kern="1200" dirty="0"/>
            <a:t>6G Non Access Stratum Security SID </a:t>
          </a:r>
        </a:p>
      </dsp:txBody>
      <dsp:txXfrm>
        <a:off x="1948582" y="1869792"/>
        <a:ext cx="1036838" cy="612149"/>
      </dsp:txXfrm>
    </dsp:sp>
    <dsp:sp modelId="{E38C0215-D6ED-45D3-A4FE-ACCAC6850BF0}">
      <dsp:nvSpPr>
        <dsp:cNvPr id="0" name=""/>
        <dsp:cNvSpPr/>
      </dsp:nvSpPr>
      <dsp:spPr>
        <a:xfrm>
          <a:off x="4535956" y="0"/>
          <a:ext cx="1338410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Primary Authentication Security SID </a:t>
          </a:r>
        </a:p>
      </dsp:txBody>
      <dsp:txXfrm>
        <a:off x="4956524" y="19045"/>
        <a:ext cx="898797" cy="612149"/>
      </dsp:txXfrm>
    </dsp:sp>
    <dsp:sp modelId="{495DD1A2-5293-4DAE-8758-867255AE40E5}">
      <dsp:nvSpPr>
        <dsp:cNvPr id="0" name=""/>
        <dsp:cNvSpPr/>
      </dsp:nvSpPr>
      <dsp:spPr>
        <a:xfrm>
          <a:off x="2283252" y="0"/>
          <a:ext cx="1476373" cy="8669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6G Access Stratum Security SID</a:t>
          </a:r>
        </a:p>
      </dsp:txBody>
      <dsp:txXfrm>
        <a:off x="2302297" y="19045"/>
        <a:ext cx="995371" cy="612149"/>
      </dsp:txXfrm>
    </dsp:sp>
    <dsp:sp modelId="{1817DBB3-5511-4251-9B26-056FB108E3A8}">
      <dsp:nvSpPr>
        <dsp:cNvPr id="0" name=""/>
        <dsp:cNvSpPr/>
      </dsp:nvSpPr>
      <dsp:spPr>
        <a:xfrm>
          <a:off x="2863765" y="154431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Ensure homogeneity across all SIDs</a:t>
          </a:r>
        </a:p>
      </dsp:txBody>
      <dsp:txXfrm>
        <a:off x="3207370" y="498036"/>
        <a:ext cx="829536" cy="829536"/>
      </dsp:txXfrm>
    </dsp:sp>
    <dsp:sp modelId="{AC6D7A03-F17D-4A58-8EEB-BA84670F2B93}">
      <dsp:nvSpPr>
        <dsp:cNvPr id="0" name=""/>
        <dsp:cNvSpPr/>
      </dsp:nvSpPr>
      <dsp:spPr>
        <a:xfrm rot="5400000">
          <a:off x="4064005" y="189156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Avoid any contradiction among SIDs</a:t>
          </a:r>
        </a:p>
      </dsp:txBody>
      <dsp:txXfrm rot="-5400000">
        <a:off x="4064005" y="532761"/>
        <a:ext cx="829536" cy="829536"/>
      </dsp:txXfrm>
    </dsp:sp>
    <dsp:sp modelId="{F9105A9C-80D5-493C-A103-64D966761659}">
      <dsp:nvSpPr>
        <dsp:cNvPr id="0" name=""/>
        <dsp:cNvSpPr/>
      </dsp:nvSpPr>
      <dsp:spPr>
        <a:xfrm rot="10800000">
          <a:off x="4091093" y="1381759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Review of TRs in every meeting</a:t>
          </a:r>
        </a:p>
      </dsp:txBody>
      <dsp:txXfrm rot="10800000">
        <a:off x="4091093" y="1381759"/>
        <a:ext cx="829536" cy="829536"/>
      </dsp:txXfrm>
    </dsp:sp>
    <dsp:sp modelId="{E9630AF3-0094-40C2-B388-1CAADA0D6BE9}">
      <dsp:nvSpPr>
        <dsp:cNvPr id="0" name=""/>
        <dsp:cNvSpPr/>
      </dsp:nvSpPr>
      <dsp:spPr>
        <a:xfrm rot="16200000">
          <a:off x="2863765" y="1381759"/>
          <a:ext cx="1173141" cy="11731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Reference to latest RFCs</a:t>
          </a:r>
        </a:p>
      </dsp:txBody>
      <dsp:txXfrm rot="5400000">
        <a:off x="3207370" y="1381759"/>
        <a:ext cx="829536" cy="829536"/>
      </dsp:txXfrm>
    </dsp:sp>
    <dsp:sp modelId="{55051BB8-835D-4320-A061-285D82550584}">
      <dsp:nvSpPr>
        <dsp:cNvPr id="0" name=""/>
        <dsp:cNvSpPr/>
      </dsp:nvSpPr>
      <dsp:spPr>
        <a:xfrm>
          <a:off x="3861477" y="1110826"/>
          <a:ext cx="405045" cy="3522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1A768-2F81-4E12-BDE1-714028AA0FC9}">
      <dsp:nvSpPr>
        <dsp:cNvPr id="0" name=""/>
        <dsp:cNvSpPr/>
      </dsp:nvSpPr>
      <dsp:spPr>
        <a:xfrm rot="10800000">
          <a:off x="3861477" y="1246293"/>
          <a:ext cx="405045" cy="3522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16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85862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67256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16484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020819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S3-23xyzx, SA3#111, Athens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76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10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surnair\Documents\SECURITY%20Grp\SA3\SA3%20Meetings\SA3#120\Chair files\docs\S3-251131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6_Madrid_2024-12/Docs/SP-241972.zip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89965" y="1122362"/>
            <a:ext cx="11127441" cy="3537043"/>
          </a:xfrm>
        </p:spPr>
        <p:txBody>
          <a:bodyPr/>
          <a:lstStyle/>
          <a:p>
            <a:r>
              <a:rPr lang="sv-SE" altLang="sv-SE" dirty="0"/>
              <a:t>SA3 Rel-20 Planning</a:t>
            </a:r>
            <a:endParaRPr lang="sv-SE" altLang="sv-SE" sz="48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3286897" y="4718144"/>
            <a:ext cx="5647038" cy="66940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608999-EE10-0E78-7D9D-31B8A01C4644}"/>
              </a:ext>
            </a:extLst>
          </p:cNvPr>
          <p:cNvSpPr txBox="1"/>
          <p:nvPr/>
        </p:nvSpPr>
        <p:spPr>
          <a:xfrm>
            <a:off x="10483970" y="129396"/>
            <a:ext cx="1708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SWS-230074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57390-8ACE-0A6D-562B-AB01DA45E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207CD-D832-0388-DBC5-B8F079BBC09B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Rel-20 SA3 topics discussed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8B9F3A-CD0E-A11C-4713-4EEF799D30C4}"/>
              </a:ext>
            </a:extLst>
          </p:cNvPr>
          <p:cNvSpPr txBox="1"/>
          <p:nvPr/>
        </p:nvSpPr>
        <p:spPr>
          <a:xfrm>
            <a:off x="227635" y="1779687"/>
            <a:ext cx="117367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Time line</a:t>
            </a:r>
            <a:r>
              <a:rPr lang="en-US" dirty="0"/>
              <a:t>: SA3 independent security SID/WIDs in June 2025 plenary. Architecture dependent topics to start by September 2025 plenary.</a:t>
            </a:r>
          </a:p>
          <a:p>
            <a:endParaRPr lang="en-US" dirty="0"/>
          </a:p>
          <a:p>
            <a:r>
              <a:rPr lang="en-US" b="1" dirty="0"/>
              <a:t>Discussed topics:</a:t>
            </a:r>
            <a:endParaRPr lang="en-US" dirty="0"/>
          </a:p>
          <a:p>
            <a:r>
              <a:rPr lang="en-US" dirty="0"/>
              <a:t>	:New 256 bit Algorithms </a:t>
            </a:r>
          </a:p>
          <a:p>
            <a:r>
              <a:rPr lang="en-US" dirty="0"/>
              <a:t>		-Code points for new 256 bit Algorithm</a:t>
            </a:r>
          </a:p>
          <a:p>
            <a:r>
              <a:rPr lang="en-US" dirty="0"/>
              <a:t>		- Adoption in AS and NAS procedure</a:t>
            </a:r>
          </a:p>
          <a:p>
            <a:r>
              <a:rPr lang="en-US" dirty="0"/>
              <a:t>		- Combined AEAD mode</a:t>
            </a:r>
          </a:p>
          <a:p>
            <a:r>
              <a:rPr lang="en-US" dirty="0"/>
              <a:t>	: SID/WID for PQC adoption/transition	</a:t>
            </a:r>
          </a:p>
          <a:p>
            <a:endParaRPr lang="en-US" dirty="0"/>
          </a:p>
          <a:p>
            <a:r>
              <a:rPr lang="en-US" b="1" dirty="0"/>
              <a:t>6G Organization</a:t>
            </a:r>
            <a:r>
              <a:rPr lang="en-US" dirty="0"/>
              <a:t>: Multiple TRs per each security domain preferred for better focus and organization, as examples below, -</a:t>
            </a:r>
            <a:r>
              <a:rPr lang="en-US" sz="1400" dirty="0"/>
              <a:t>Access Stratum Security </a:t>
            </a:r>
          </a:p>
          <a:p>
            <a:r>
              <a:rPr lang="en-US" sz="1400" dirty="0"/>
              <a:t>                -Non-Access Stratum Security </a:t>
            </a:r>
          </a:p>
          <a:p>
            <a:r>
              <a:rPr lang="en-US" sz="1400" dirty="0"/>
              <a:t>                 -Authentication Enhancements</a:t>
            </a:r>
          </a:p>
          <a:p>
            <a:r>
              <a:rPr lang="en-US" sz="1400" dirty="0"/>
              <a:t>                  -6G Core Network Security</a:t>
            </a:r>
          </a:p>
          <a:p>
            <a:r>
              <a:rPr lang="en-US" sz="1400" dirty="0"/>
              <a:t>                  -6G Roaming</a:t>
            </a:r>
          </a:p>
          <a:p>
            <a:r>
              <a:rPr lang="en-US" sz="1400" dirty="0"/>
              <a:t>                  -Service Exposure</a:t>
            </a:r>
          </a:p>
          <a:p>
            <a:r>
              <a:rPr lang="en-US" sz="1400" dirty="0"/>
              <a:t>                  -Non3GPP integration security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68860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0A87A-B752-8EB9-E176-3B54990B2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3EB44-CBF8-B331-D6A9-43D1BE7247A7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Rel-20 SA3 endorsed SID/WIDs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F92AE4-2CA8-B70A-C0AA-43C3043B73A1}"/>
              </a:ext>
            </a:extLst>
          </p:cNvPr>
          <p:cNvSpPr txBox="1"/>
          <p:nvPr/>
        </p:nvSpPr>
        <p:spPr>
          <a:xfrm>
            <a:off x="227635" y="1779687"/>
            <a:ext cx="1173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- </a:t>
            </a:r>
            <a:r>
              <a:rPr lang="en-US" sz="1800" b="0" i="0" u="sng" strike="noStrike" dirty="0">
                <a:solidFill>
                  <a:srgbClr val="467886"/>
                </a:solidFill>
                <a:effectLst/>
                <a:latin typeface="Aptos Narrow" panose="020B0004020202020204" pitchFamily="34" charset="0"/>
                <a:hlinkClick r:id="rId2" action="ppaction://hlinkfile"/>
              </a:rPr>
              <a:t>S3‑251131 </a:t>
            </a:r>
            <a:r>
              <a:rPr lang="en-US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WID on Security Monitoring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5953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8169876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Contents</a:t>
            </a:r>
          </a:p>
          <a:p>
            <a:pPr lvl="1"/>
            <a:r>
              <a:rPr lang="sv-SE" dirty="0"/>
              <a:t>Available TUs for SID/WID</a:t>
            </a:r>
          </a:p>
          <a:p>
            <a:pPr lvl="1"/>
            <a:r>
              <a:rPr lang="sv-SE" dirty="0"/>
              <a:t>Security topics for 5G-Adv</a:t>
            </a:r>
          </a:p>
          <a:p>
            <a:pPr lvl="1"/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TU estimation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947" y="1690688"/>
            <a:ext cx="2924431" cy="4648328"/>
          </a:xfrm>
        </p:spPr>
        <p:txBody>
          <a:bodyPr/>
          <a:lstStyle/>
          <a:p>
            <a:r>
              <a:rPr lang="en-US" sz="1800" dirty="0"/>
              <a:t>No early morning session on Monday</a:t>
            </a:r>
          </a:p>
          <a:p>
            <a:r>
              <a:rPr lang="en-US" sz="1800" dirty="0"/>
              <a:t>No breakout on Monday, Thursday and Friday.</a:t>
            </a:r>
          </a:p>
          <a:p>
            <a:r>
              <a:rPr lang="en-US" sz="1800" dirty="0"/>
              <a:t> Drafting sessions on Tuesday and Wednesday. Final session on both days reserved for sync up between two tracks.</a:t>
            </a:r>
          </a:p>
          <a:p>
            <a:r>
              <a:rPr lang="en-US" sz="1800" dirty="0"/>
              <a:t>Thursday and Friday, reserved for revisions.</a:t>
            </a:r>
          </a:p>
          <a:p>
            <a:r>
              <a:rPr lang="en-US" sz="1800" b="1" dirty="0"/>
              <a:t>Available TU = 14</a:t>
            </a:r>
          </a:p>
          <a:p>
            <a:r>
              <a:rPr lang="en-US" sz="1800" b="1" dirty="0"/>
              <a:t>Short features can be allocated in ½ TU. ( i.e. 14 full features or 28 short features or combinations)</a:t>
            </a:r>
          </a:p>
          <a:p>
            <a:endParaRPr lang="en-US" sz="2000" dirty="0"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207AA-9F8A-F337-080D-B257748A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779601"/>
              </p:ext>
            </p:extLst>
          </p:nvPr>
        </p:nvGraphicFramePr>
        <p:xfrm>
          <a:off x="124622" y="1692056"/>
          <a:ext cx="8858738" cy="50516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228">
                  <a:extLst>
                    <a:ext uri="{9D8B030D-6E8A-4147-A177-3AD203B41FA5}">
                      <a16:colId xmlns:a16="http://schemas.microsoft.com/office/drawing/2014/main" val="2906121102"/>
                    </a:ext>
                  </a:extLst>
                </a:gridCol>
                <a:gridCol w="709723">
                  <a:extLst>
                    <a:ext uri="{9D8B030D-6E8A-4147-A177-3AD203B41FA5}">
                      <a16:colId xmlns:a16="http://schemas.microsoft.com/office/drawing/2014/main" val="2459824274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43892048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1727943026"/>
                    </a:ext>
                  </a:extLst>
                </a:gridCol>
                <a:gridCol w="793761">
                  <a:extLst>
                    <a:ext uri="{9D8B030D-6E8A-4147-A177-3AD203B41FA5}">
                      <a16:colId xmlns:a16="http://schemas.microsoft.com/office/drawing/2014/main" val="2262686054"/>
                    </a:ext>
                  </a:extLst>
                </a:gridCol>
                <a:gridCol w="787852">
                  <a:extLst>
                    <a:ext uri="{9D8B030D-6E8A-4147-A177-3AD203B41FA5}">
                      <a16:colId xmlns:a16="http://schemas.microsoft.com/office/drawing/2014/main" val="429398913"/>
                    </a:ext>
                  </a:extLst>
                </a:gridCol>
                <a:gridCol w="1022184">
                  <a:extLst>
                    <a:ext uri="{9D8B030D-6E8A-4147-A177-3AD203B41FA5}">
                      <a16:colId xmlns:a16="http://schemas.microsoft.com/office/drawing/2014/main" val="2403203574"/>
                    </a:ext>
                  </a:extLst>
                </a:gridCol>
                <a:gridCol w="542359">
                  <a:extLst>
                    <a:ext uri="{9D8B030D-6E8A-4147-A177-3AD203B41FA5}">
                      <a16:colId xmlns:a16="http://schemas.microsoft.com/office/drawing/2014/main" val="822620301"/>
                    </a:ext>
                  </a:extLst>
                </a:gridCol>
                <a:gridCol w="965165">
                  <a:extLst>
                    <a:ext uri="{9D8B030D-6E8A-4147-A177-3AD203B41FA5}">
                      <a16:colId xmlns:a16="http://schemas.microsoft.com/office/drawing/2014/main" val="1821928053"/>
                    </a:ext>
                  </a:extLst>
                </a:gridCol>
                <a:gridCol w="580768">
                  <a:extLst>
                    <a:ext uri="{9D8B030D-6E8A-4147-A177-3AD203B41FA5}">
                      <a16:colId xmlns:a16="http://schemas.microsoft.com/office/drawing/2014/main" val="2103901192"/>
                    </a:ext>
                  </a:extLst>
                </a:gridCol>
                <a:gridCol w="1149176">
                  <a:extLst>
                    <a:ext uri="{9D8B030D-6E8A-4147-A177-3AD203B41FA5}">
                      <a16:colId xmlns:a16="http://schemas.microsoft.com/office/drawing/2014/main" val="3213424329"/>
                    </a:ext>
                  </a:extLst>
                </a:gridCol>
              </a:tblGrid>
              <a:tr h="55198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8- 9am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9 -10:30am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10:30-11am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11-12:30pm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12:30 -2:00pm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2:00 – 3:30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3:30- 4 pm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4 – 5:30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5:30- 5:45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5:45- 7:30 pm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788117"/>
                  </a:ext>
                </a:extLst>
              </a:tr>
              <a:tr h="367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Lunch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Break 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Session 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225516"/>
                  </a:ext>
                </a:extLst>
              </a:tr>
              <a:tr h="834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Monday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Agenda 2, 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Incoming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Maintenance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Maintenance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6595524"/>
                  </a:ext>
                </a:extLst>
              </a:tr>
              <a:tr h="36704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Tuesday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Drafting session1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3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5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TU 7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37781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2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6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8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08095"/>
                  </a:ext>
                </a:extLst>
              </a:tr>
              <a:tr h="65212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Wednesday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New WID/SIDs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13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Sync up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1788177"/>
                  </a:ext>
                </a:extLst>
              </a:tr>
              <a:tr h="5547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Drafting Session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No breakout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 14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919621"/>
                  </a:ext>
                </a:extLst>
              </a:tr>
              <a:tr h="551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Thursday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Outgoing LSs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5409500"/>
                  </a:ext>
                </a:extLst>
              </a:tr>
              <a:tr h="3670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</a:rPr>
                        <a:t>Friday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Revision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Conclusion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977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45715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Rel-20 TU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Available TU for feature development = 14 per meeting</a:t>
            </a:r>
          </a:p>
          <a:p>
            <a:r>
              <a:rPr lang="en-US" sz="2400" dirty="0"/>
              <a:t>Short features can be allocated in ½ TU. ( i.e. 14 full features or 28 short features or combinations)</a:t>
            </a:r>
          </a:p>
          <a:p>
            <a:r>
              <a:rPr lang="en-US" sz="2400" dirty="0"/>
              <a:t>  Split of TU and features between 5G-Adv and 6G is not known at this time.</a:t>
            </a: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391139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086" y="191505"/>
            <a:ext cx="9116028" cy="1325563"/>
          </a:xfrm>
          <a:noFill/>
          <a:ln>
            <a:noFill/>
          </a:ln>
        </p:spPr>
        <p:txBody>
          <a:bodyPr/>
          <a:lstStyle/>
          <a:p>
            <a:r>
              <a:rPr lang="en-US" dirty="0"/>
              <a:t>Rel-20 SA3 independent topics which can start early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428" y="1805454"/>
            <a:ext cx="11983571" cy="4514664"/>
          </a:xfrm>
        </p:spPr>
        <p:txBody>
          <a:bodyPr/>
          <a:lstStyle/>
          <a:p>
            <a:r>
              <a:rPr lang="en-US" sz="2400" dirty="0"/>
              <a:t>Post Quantum Cryptography algorithm- Protocols, migration plans etc</a:t>
            </a:r>
          </a:p>
          <a:p>
            <a:pPr lvl="1"/>
            <a:r>
              <a:rPr lang="en-US" sz="2000" dirty="0"/>
              <a:t>SA3 Protocols inventory</a:t>
            </a:r>
          </a:p>
          <a:p>
            <a:r>
              <a:rPr lang="en-US" sz="2400" dirty="0"/>
              <a:t>AEAD mode introduction in AS and NAS protocols</a:t>
            </a:r>
          </a:p>
          <a:p>
            <a:r>
              <a:rPr lang="en-US" sz="2400" dirty="0"/>
              <a:t> Lower layer radio protocol (e.g. MAC-CE) security ?</a:t>
            </a:r>
          </a:p>
          <a:p>
            <a:r>
              <a:rPr lang="en-US" sz="2400" dirty="0"/>
              <a:t>Enhancements to Authentication protocol 5G-AKA or EAP-AKA’ ?</a:t>
            </a:r>
          </a:p>
        </p:txBody>
      </p:sp>
    </p:spTree>
    <p:extLst>
      <p:ext uri="{BB962C8B-B14F-4D97-AF65-F5344CB8AC3E}">
        <p14:creationId xmlns:p14="http://schemas.microsoft.com/office/powerpoint/2010/main" val="11764318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SP-241972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/>
        </p:nvGraphicFramePr>
        <p:xfrm>
          <a:off x="1048731" y="1449792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4E7D49-01C0-A734-6574-FDEAFE5E5F9A}"/>
              </a:ext>
            </a:extLst>
          </p:cNvPr>
          <p:cNvSpPr txBox="1"/>
          <p:nvPr/>
        </p:nvSpPr>
        <p:spPr>
          <a:xfrm>
            <a:off x="7060557" y="5324353"/>
            <a:ext cx="2534856" cy="34675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Copied from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0C4631-6938-2ACF-CBD2-DC072D94C05F}"/>
              </a:ext>
            </a:extLst>
          </p:cNvPr>
          <p:cNvSpPr txBox="1"/>
          <p:nvPr/>
        </p:nvSpPr>
        <p:spPr>
          <a:xfrm>
            <a:off x="8385297" y="5332557"/>
            <a:ext cx="13490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SP-241972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49252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506683" y="134759"/>
            <a:ext cx="8832787" cy="88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Guidance to SA2 on Rel-20 5GA work planning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9708" y="1154407"/>
            <a:ext cx="10629901" cy="5184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target a maximum number of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Rel-20 5GA SIDs</a:t>
            </a:r>
          </a:p>
          <a:p>
            <a:pPr marL="457188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8" marR="0" lvl="2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marR="0" lvl="2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 may result in on one or more SIDs.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Brief Description and Key Objectives”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SP-241972 should serve as a starting point for the moderated discussion on the candidate topics (as shown in slide#2) and can be updated during the process. 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SMS to emergency centre, no moderated discussion expected in Q1 2025.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topic User Identities and Authentication, whether moderated discussion can take place in Q2 2025 will be determined in TSG#107 (March 2025).</a:t>
            </a: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Checkpoint in TSG#108 (June 2025) to check SA3 status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53334-BB0D-760D-A2BB-00AE67115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B641F-810A-CB95-6A58-94D2D5D8A96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SA3 meeting schedule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E689AF-FDA9-E53D-4D01-9D3B337BA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35" y="1875882"/>
            <a:ext cx="10821365" cy="430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2743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19166-771B-A631-34E2-65333B6EE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A4CBB-31CF-645B-8D3A-1FE4A4C60624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6G Security study organization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A46D80-628E-6594-A85B-110DEF76FF98}"/>
              </a:ext>
            </a:extLst>
          </p:cNvPr>
          <p:cNvSpPr txBox="1"/>
          <p:nvPr/>
        </p:nvSpPr>
        <p:spPr>
          <a:xfrm>
            <a:off x="227635" y="1951672"/>
            <a:ext cx="117367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Experience from 5G: One SID or SID per each security domain ( Access Stratum, Non Access Stratum, Authentication, Core Network, Service Exposure etc).</a:t>
            </a:r>
          </a:p>
          <a:p>
            <a:r>
              <a:rPr lang="en-US" dirty="0"/>
              <a:t>Security procedures and protocols, algorithms are different in each domain. Expertise needed is different.</a:t>
            </a:r>
          </a:p>
          <a:p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EB66C5C-1F8D-E71C-C6AF-81CBC3CBB5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849296"/>
              </p:ext>
            </p:extLst>
          </p:nvPr>
        </p:nvGraphicFramePr>
        <p:xfrm>
          <a:off x="1939403" y="3556321"/>
          <a:ext cx="8128000" cy="2709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93757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1042</Words>
  <Application>Microsoft Office PowerPoint</Application>
  <PresentationFormat>Widescreen</PresentationFormat>
  <Paragraphs>195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华文细黑</vt:lpstr>
      <vt:lpstr>Aptos Narrow</vt:lpstr>
      <vt:lpstr>Arial</vt:lpstr>
      <vt:lpstr>Arial 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4_Office Theme</vt:lpstr>
      <vt:lpstr>SA3 Rel-20 Planning</vt:lpstr>
      <vt:lpstr>Outline</vt:lpstr>
      <vt:lpstr>SA3 TU estimation</vt:lpstr>
      <vt:lpstr>SA3 Rel-20 TU allocation</vt:lpstr>
      <vt:lpstr>Rel-20 SA3 independent topics which can start early</vt:lpstr>
      <vt:lpstr>PowerPoint Presentation</vt:lpstr>
      <vt:lpstr>PowerPoint Presentation</vt:lpstr>
      <vt:lpstr>SA3 meeting schedule 2025</vt:lpstr>
      <vt:lpstr>6G Security study organization</vt:lpstr>
      <vt:lpstr>Rel-20 SA3 topics discussed</vt:lpstr>
      <vt:lpstr>Rel-20 SA3 endorsed SID/WIDs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2025-02-21T13:40:10Z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